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58" r:id="rId5"/>
    <p:sldId id="272" r:id="rId6"/>
    <p:sldId id="261" r:id="rId7"/>
    <p:sldId id="263" r:id="rId8"/>
    <p:sldId id="273" r:id="rId9"/>
    <p:sldId id="264" r:id="rId10"/>
    <p:sldId id="274" r:id="rId11"/>
    <p:sldId id="262" r:id="rId12"/>
    <p:sldId id="26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FFFFFF"/>
    <a:srgbClr val="EEF7E9"/>
    <a:srgbClr val="B686DA"/>
    <a:srgbClr val="D9B3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D05C6-7A43-4902-BA16-0BC558FE002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91197-8B8E-4F15-9BB5-D29682A7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0BC8-3786-4C85-AB19-CD25BEFFF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A83BA-FA92-4641-8E91-6E9394259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47193-2B59-4258-B806-E0B37EE0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9A11-9EBC-469F-8BDA-28E045E2FBBD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67B2-60DB-455F-990E-A889177D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A5B48-E3FF-4003-9AC9-965F9D72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ACB4-E623-4E88-A196-B9AD6286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27750-DBD8-4066-A7A0-0AC98D29C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402F5-997D-44F0-9A0D-2A87F8CA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46FA4-075E-41AB-9256-FAC104B4B68F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A494-74A2-4A54-B74B-DFCE791C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6AC4-88B5-41C5-8AEB-A89B0F9B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7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0DB5D-A3A4-4298-AC8C-6E52B0E43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D7205-2B28-4AAF-A498-530A31DC2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BD9E6-42BC-456B-B4CC-55349E84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5C39-36ED-40B4-A9A0-34A2BF8F006D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57989-7BD8-4DC2-9C5F-F1D9ABD9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30EE1-728C-46D5-B547-EECBFC98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1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941F-A877-4833-A910-486D8EC7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66654-F2B9-4BE2-8D81-BA5B0E381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A8B1-0717-4E16-BEDD-93AD41CD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1CB7-8917-4CB8-94AE-99F8DE3C2F8D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9BC80-FDA2-4A5A-8294-88B9C980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8E942-BB2B-475A-9755-4023A3E2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9CD7-86D0-419F-A971-3A7FAB96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48478-865B-4A47-B314-EC3AA5458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7B75-1BBF-4DFB-916F-AD0379E6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D34F-6856-4B5F-83AD-6072982F10A7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40FD-07DC-40FA-B87D-708AEA1D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6DCF6-7C4B-43DC-9E52-5113F09B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0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5515-2D54-4120-8E31-6E74304F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23B4-7CCA-45DD-A324-981F77995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3C213-FAD7-4D62-A830-B927C3946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4A2CF-6A8F-45E2-A639-C4BD23FA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92E5-81B4-46D8-A48E-CEA2218DEFF7}" type="datetime1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C79D3-79A4-496A-866A-8ACBC80A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C58A4-908D-4779-9E0F-AB9E8C0C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4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D194-1069-4DF4-BC41-E0C444AD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3CA49-B59D-4A0C-B5D5-6B454F7CD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E1425-B25A-4F65-9A37-745A6AC27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A625F-743D-41DE-B698-07E79BD1E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35CEA-AD44-4203-B552-BE76A95ED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B4368-311E-43F5-9635-F1E32B84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04AB8-E30F-4CAB-8BD9-4E03C2A71FE9}" type="datetime1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0F4C82-3800-4B65-8AF5-79A2E8DD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DED42-4028-4AEE-AB94-EA8CF068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49A5-DB4A-4C67-AE20-77E32BA8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BB5FA-C172-4A87-B956-AB9E1BBC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D126-2B5D-41A8-AB29-E21B26E99DF2}" type="datetime1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E5B90-330D-47C3-ADD0-4DB954EE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FB9B4-CE1F-4870-8767-3392EFD5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78653-05CB-4836-A6EA-529C7B76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3BB9-6468-440F-A0F8-419B1BE2B052}" type="datetime1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F5423-D89E-43DE-B2F1-C706EB7E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9667-6FA1-4E79-AC18-A9876BAB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9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8239-1D74-449C-9957-5D34A5F4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BB32-AD72-4716-89EC-86BB075B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528B-6E81-4300-9391-F819C0451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EABD4-2D1C-4982-B065-2DF285E3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B4681-D894-4A23-B3C9-28B1F1DADE5D}" type="datetime1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6DB4D-FAF7-46B1-BBC5-9EFC5B0B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E05B-A882-4289-BDDC-F2B2C559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CDF4-6DAD-459F-886F-A7BB1BDC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C65BF-C69B-4F8D-B74B-C10DB5637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F33C5-A23F-4226-A2F6-1C3361609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16FA6-F74D-47A9-8560-59F842FD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69FB-4095-4E85-B228-C14AC3B05C57}" type="datetime1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CBB65-BB3B-468C-B9B2-5312701B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92D34-8CAC-4B9E-ACB8-2B692CE5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7649F-D5FE-47B4-AE01-CC66797E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2F33-90EF-4696-8955-5A1384D24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4868-E848-4236-982A-D89FFBE00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070D4-5344-4859-ACCD-950839E7BDEF}" type="datetime1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DBA7B-1186-471F-A5FC-152B86D50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A3BB8-1BFC-4886-AC86-E84446160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ECD4-17CE-449C-9741-9B0D19FF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microsoft.com/office/2007/relationships/media" Target="../media/media4.mp4"/><Relationship Id="rId10" Type="http://schemas.openxmlformats.org/officeDocument/2006/relationships/image" Target="../media/image32.png"/><Relationship Id="rId4" Type="http://schemas.microsoft.com/office/2007/relationships/media" Target="../media/media3.mp4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tags" Target="../tags/tag17.xml"/><Relationship Id="rId16" Type="http://schemas.openxmlformats.org/officeDocument/2006/relationships/image" Target="../media/image26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1.png"/><Relationship Id="rId5" Type="http://schemas.openxmlformats.org/officeDocument/2006/relationships/tags" Target="../tags/tag20.xml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tags" Target="../tags/tag19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D1AB-799E-4A02-8BD8-6312D0427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386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3262"/>
                </a:solidFill>
              </a:rPr>
              <a:t>Deep Reinforcement Learning in a Handful of Trials with Probabilistic Dynamics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BC385-A1F9-40CC-9401-2BF216417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9061"/>
            <a:ext cx="9144000" cy="1655762"/>
          </a:xfrm>
        </p:spPr>
        <p:txBody>
          <a:bodyPr/>
          <a:lstStyle/>
          <a:p>
            <a:r>
              <a:rPr lang="en-US" dirty="0"/>
              <a:t>Kurtland Chua, Roberto Calandra, Rowan McAllister, Sergey Levine</a:t>
            </a:r>
          </a:p>
          <a:p>
            <a:r>
              <a:rPr lang="en-US" i="1" dirty="0"/>
              <a:t>University of California, Berkeley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EB48A-5979-446C-AFE3-FE743869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12" y="3772972"/>
            <a:ext cx="2039376" cy="20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4D2-52DB-4406-8449-1DE0F1F5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Model-based Reinforcement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6A41F-7CED-49EE-BA85-3923D23423D7}"/>
              </a:ext>
            </a:extLst>
          </p:cNvPr>
          <p:cNvSpPr/>
          <p:nvPr/>
        </p:nvSpPr>
        <p:spPr>
          <a:xfrm>
            <a:off x="5551468" y="1444526"/>
            <a:ext cx="5199044" cy="4911824"/>
          </a:xfrm>
          <a:prstGeom prst="rect">
            <a:avLst/>
          </a:prstGeom>
          <a:solidFill>
            <a:srgbClr val="EEF7E9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770BE-3B52-475F-857D-AB72E7086C4B}"/>
              </a:ext>
            </a:extLst>
          </p:cNvPr>
          <p:cNvSpPr txBox="1"/>
          <p:nvPr/>
        </p:nvSpPr>
        <p:spPr>
          <a:xfrm>
            <a:off x="6163681" y="1540768"/>
            <a:ext cx="396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Environment Interaction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63E89-6898-48D0-AF1E-295931F012CB}"/>
              </a:ext>
            </a:extLst>
          </p:cNvPr>
          <p:cNvSpPr/>
          <p:nvPr/>
        </p:nvSpPr>
        <p:spPr>
          <a:xfrm>
            <a:off x="5686425" y="210685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Generate</a:t>
            </a:r>
          </a:p>
          <a:p>
            <a:pPr algn="ctr"/>
            <a:r>
              <a:rPr lang="en-US" sz="2400" dirty="0"/>
              <a:t>      action sequences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8D5FA-82E7-45BF-8033-85CB55D4B3A2}"/>
              </a:ext>
            </a:extLst>
          </p:cNvPr>
          <p:cNvSpPr/>
          <p:nvPr/>
        </p:nvSpPr>
        <p:spPr>
          <a:xfrm>
            <a:off x="8145568" y="3353395"/>
            <a:ext cx="2406324" cy="160737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 expected reward for every sequence using the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47EF56-66B2-4F95-B7EA-DCBBA454FFE9}"/>
              </a:ext>
            </a:extLst>
          </p:cNvPr>
          <p:cNvSpPr/>
          <p:nvPr/>
        </p:nvSpPr>
        <p:spPr>
          <a:xfrm>
            <a:off x="5686425" y="497969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first action from best sequence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FDD64C86-6C7A-46F3-87CF-93F33BA7BBAE}"/>
              </a:ext>
            </a:extLst>
          </p:cNvPr>
          <p:cNvSpPr/>
          <p:nvPr/>
        </p:nvSpPr>
        <p:spPr>
          <a:xfrm rot="5400000">
            <a:off x="8355196" y="2061939"/>
            <a:ext cx="701705" cy="1723508"/>
          </a:xfrm>
          <a:prstGeom prst="bentArrow">
            <a:avLst>
              <a:gd name="adj1" fmla="val 28469"/>
              <a:gd name="adj2" fmla="val 30946"/>
              <a:gd name="adj3" fmla="val 31441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4B83465-C17D-4707-BE20-154B0F358070}"/>
              </a:ext>
            </a:extLst>
          </p:cNvPr>
          <p:cNvSpPr/>
          <p:nvPr/>
        </p:nvSpPr>
        <p:spPr>
          <a:xfrm rot="10800000">
            <a:off x="7844295" y="5062187"/>
            <a:ext cx="1616093" cy="800254"/>
          </a:xfrm>
          <a:prstGeom prst="bentArrow">
            <a:avLst>
              <a:gd name="adj1" fmla="val 31131"/>
              <a:gd name="adj2" fmla="val 27632"/>
              <a:gd name="adj3" fmla="val 27607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C91DBF0-C666-4461-AB73-D8481893B2DB}"/>
              </a:ext>
            </a:extLst>
          </p:cNvPr>
          <p:cNvSpPr/>
          <p:nvPr/>
        </p:nvSpPr>
        <p:spPr>
          <a:xfrm>
            <a:off x="6444306" y="3446929"/>
            <a:ext cx="457200" cy="1428344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149AF4B-FD11-4F80-8A47-52234406C7A5}"/>
              </a:ext>
            </a:extLst>
          </p:cNvPr>
          <p:cNvSpPr/>
          <p:nvPr/>
        </p:nvSpPr>
        <p:spPr>
          <a:xfrm>
            <a:off x="2064544" y="1444526"/>
            <a:ext cx="3399073" cy="1713012"/>
          </a:xfrm>
          <a:prstGeom prst="bentArrow">
            <a:avLst>
              <a:gd name="adj1" fmla="val 14139"/>
              <a:gd name="adj2" fmla="val 13461"/>
              <a:gd name="adj3" fmla="val 13883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CB750CBD-434A-4B0B-82B1-A9A632C721AF}"/>
              </a:ext>
            </a:extLst>
          </p:cNvPr>
          <p:cNvSpPr/>
          <p:nvPr/>
        </p:nvSpPr>
        <p:spPr>
          <a:xfrm rot="16200000">
            <a:off x="2833129" y="3753407"/>
            <a:ext cx="1662907" cy="3542977"/>
          </a:xfrm>
          <a:prstGeom prst="bentArrow">
            <a:avLst>
              <a:gd name="adj1" fmla="val 14865"/>
              <a:gd name="adj2" fmla="val 16600"/>
              <a:gd name="adj3" fmla="val 15025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1BA4B-CB1F-41E5-9D35-8C175DF753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05" y="2623421"/>
            <a:ext cx="257829" cy="206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701AE-21E8-4E45-AD36-675ED1866DAF}"/>
              </a:ext>
            </a:extLst>
          </p:cNvPr>
          <p:cNvSpPr/>
          <p:nvPr/>
        </p:nvSpPr>
        <p:spPr>
          <a:xfrm>
            <a:off x="982712" y="3307524"/>
            <a:ext cx="2381207" cy="12397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dynamics model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53EEBA-9ADD-4729-9F5E-A5EA21C17478}"/>
              </a:ext>
            </a:extLst>
          </p:cNvPr>
          <p:cNvSpPr/>
          <p:nvPr/>
        </p:nvSpPr>
        <p:spPr>
          <a:xfrm>
            <a:off x="983290" y="3303214"/>
            <a:ext cx="2381207" cy="12397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a probabilistic ensemble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6E911-BA33-45F5-B6A5-62D0BA4A34CE}"/>
              </a:ext>
            </a:extLst>
          </p:cNvPr>
          <p:cNvSpPr/>
          <p:nvPr/>
        </p:nvSpPr>
        <p:spPr>
          <a:xfrm>
            <a:off x="8145568" y="3346620"/>
            <a:ext cx="2406324" cy="160737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trajectory sampling to predict action sequence reward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7BED90F-3FA6-4AB7-8405-77BEE6C8ECBA}"/>
              </a:ext>
            </a:extLst>
          </p:cNvPr>
          <p:cNvSpPr txBox="1">
            <a:spLocks/>
          </p:cNvSpPr>
          <p:nvPr/>
        </p:nvSpPr>
        <p:spPr>
          <a:xfrm>
            <a:off x="582561" y="2290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B015DDF-CF36-45D9-A2C6-2E5C04A7D79E}"/>
              </a:ext>
            </a:extLst>
          </p:cNvPr>
          <p:cNvSpPr txBox="1">
            <a:spLocks/>
          </p:cNvSpPr>
          <p:nvPr/>
        </p:nvSpPr>
        <p:spPr>
          <a:xfrm>
            <a:off x="838200" y="89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3262"/>
                </a:solidFill>
              </a:rPr>
              <a:t>Our Method: Probabilistic Ensembles with Trajectory Sampling (PETS)</a:t>
            </a:r>
          </a:p>
        </p:txBody>
      </p:sp>
    </p:spTree>
    <p:extLst>
      <p:ext uri="{BB962C8B-B14F-4D97-AF65-F5344CB8AC3E}">
        <p14:creationId xmlns:p14="http://schemas.microsoft.com/office/powerpoint/2010/main" val="297731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4224-1BEA-410D-95A2-FC5EA79C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39" y="136525"/>
            <a:ext cx="2941831" cy="111692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3262"/>
                </a:solidFill>
              </a:rPr>
              <a:t>Experimental </a:t>
            </a:r>
            <a:br>
              <a:rPr lang="en-US" dirty="0">
                <a:solidFill>
                  <a:srgbClr val="003262"/>
                </a:solidFill>
              </a:rPr>
            </a:br>
            <a:r>
              <a:rPr lang="en-US" dirty="0">
                <a:solidFill>
                  <a:srgbClr val="003262"/>
                </a:solidFill>
              </a:rPr>
              <a:t>Results</a:t>
            </a:r>
          </a:p>
        </p:txBody>
      </p:sp>
      <p:pic>
        <p:nvPicPr>
          <p:cNvPr id="5" name="iter0">
            <a:hlinkClick r:id="" action="ppaction://media"/>
            <a:extLst>
              <a:ext uri="{FF2B5EF4-FFF2-40B4-BE49-F238E27FC236}">
                <a16:creationId xmlns:a16="http://schemas.microsoft.com/office/drawing/2014/main" id="{0A60B447-C5D7-42FF-B7A0-A3D59E8159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050"/>
                </p14:media>
              </p:ext>
            </p:extLst>
          </p:nvPr>
        </p:nvPicPr>
        <p:blipFill rotWithShape="1">
          <a:blip r:embed="rId7"/>
          <a:srcRect l="31988" t="29558" r="31851" b="34753"/>
          <a:stretch>
            <a:fillRect/>
          </a:stretch>
        </p:blipFill>
        <p:spPr>
          <a:xfrm>
            <a:off x="7789480" y="270089"/>
            <a:ext cx="2864817" cy="2827450"/>
          </a:xfrm>
          <a:prstGeom prst="rect">
            <a:avLst/>
          </a:prstGeom>
        </p:spPr>
      </p:pic>
      <p:pic>
        <p:nvPicPr>
          <p:cNvPr id="21" name="iter5">
            <a:hlinkClick r:id="" action="ppaction://media"/>
            <a:extLst>
              <a:ext uri="{FF2B5EF4-FFF2-40B4-BE49-F238E27FC236}">
                <a16:creationId xmlns:a16="http://schemas.microsoft.com/office/drawing/2014/main" id="{BD191858-0CD3-4812-AE26-6469A19258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5050"/>
                </p14:media>
              </p:ext>
            </p:extLst>
          </p:nvPr>
        </p:nvPicPr>
        <p:blipFill rotWithShape="1">
          <a:blip r:embed="rId8"/>
          <a:srcRect l="33337" t="30924" r="33819" b="36660"/>
          <a:stretch>
            <a:fillRect/>
          </a:stretch>
        </p:blipFill>
        <p:spPr>
          <a:xfrm>
            <a:off x="7789480" y="270089"/>
            <a:ext cx="2864817" cy="2827450"/>
          </a:xfrm>
          <a:prstGeom prst="rect">
            <a:avLst/>
          </a:prstGeom>
        </p:spPr>
      </p:pic>
      <p:pic>
        <p:nvPicPr>
          <p:cNvPr id="26" name="iter10">
            <a:hlinkClick r:id="" action="ppaction://media"/>
            <a:extLst>
              <a:ext uri="{FF2B5EF4-FFF2-40B4-BE49-F238E27FC236}">
                <a16:creationId xmlns:a16="http://schemas.microsoft.com/office/drawing/2014/main" id="{4C600C8E-973A-4439-A953-F8868F1C13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45050"/>
                </p14:media>
              </p:ext>
            </p:extLst>
          </p:nvPr>
        </p:nvPicPr>
        <p:blipFill rotWithShape="1">
          <a:blip r:embed="rId9"/>
          <a:srcRect l="34842" t="31738" r="34476" b="37980"/>
          <a:stretch>
            <a:fillRect/>
          </a:stretch>
        </p:blipFill>
        <p:spPr>
          <a:xfrm>
            <a:off x="7789479" y="270089"/>
            <a:ext cx="2864818" cy="2827450"/>
          </a:xfrm>
          <a:prstGeom prst="rect">
            <a:avLst/>
          </a:prstGeom>
        </p:spPr>
      </p:pic>
      <p:pic>
        <p:nvPicPr>
          <p:cNvPr id="36" name="iter20">
            <a:hlinkClick r:id="" action="ppaction://media"/>
            <a:extLst>
              <a:ext uri="{FF2B5EF4-FFF2-40B4-BE49-F238E27FC236}">
                <a16:creationId xmlns:a16="http://schemas.microsoft.com/office/drawing/2014/main" id="{DC0BF7CA-1D6A-4B3F-8A4F-75A15C2172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000" end="39050"/>
                </p14:media>
              </p:ext>
            </p:extLst>
          </p:nvPr>
        </p:nvPicPr>
        <p:blipFill rotWithShape="1">
          <a:blip r:embed="rId10"/>
          <a:srcRect l="47108" t="37682" r="26224" b="35997"/>
          <a:stretch>
            <a:fillRect/>
          </a:stretch>
        </p:blipFill>
        <p:spPr>
          <a:xfrm>
            <a:off x="7789479" y="250410"/>
            <a:ext cx="2864818" cy="282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2F8F8-EC0A-4296-AB6E-88FE0FCA5B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0890" y="3965944"/>
            <a:ext cx="1694501" cy="2021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B9D86-BF6F-4455-9F3C-3E2E49B3F3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260" y="3657601"/>
            <a:ext cx="9896839" cy="319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9E263-ED5A-4193-A310-2B2796F2E22B}"/>
              </a:ext>
            </a:extLst>
          </p:cNvPr>
          <p:cNvSpPr txBox="1"/>
          <p:nvPr/>
        </p:nvSpPr>
        <p:spPr>
          <a:xfrm>
            <a:off x="8905711" y="3142730"/>
            <a:ext cx="79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PETS</a:t>
            </a:r>
          </a:p>
        </p:txBody>
      </p:sp>
    </p:spTree>
    <p:extLst>
      <p:ext uri="{BB962C8B-B14F-4D97-AF65-F5344CB8AC3E}">
        <p14:creationId xmlns:p14="http://schemas.microsoft.com/office/powerpoint/2010/main" val="7747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F207-D4FF-49A3-A4FC-E436937A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Why use PETS?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A387-8905-4A54-A09E-27FE3175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dirty="0"/>
              <a:t>Data efficiency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dirty="0"/>
              <a:t>Competitive asymptotic performance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dirty="0"/>
              <a:t>Ease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605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5B38505-AE20-4CB0-9FB2-A5FEFCF50166}"/>
              </a:ext>
            </a:extLst>
          </p:cNvPr>
          <p:cNvGrpSpPr/>
          <p:nvPr/>
        </p:nvGrpSpPr>
        <p:grpSpPr>
          <a:xfrm>
            <a:off x="1524000" y="644928"/>
            <a:ext cx="9144000" cy="5568144"/>
            <a:chOff x="1524000" y="562321"/>
            <a:chExt cx="9144000" cy="55681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AE16A27-14DE-4468-9D2B-053F184F6D2C}"/>
                </a:ext>
              </a:extLst>
            </p:cNvPr>
            <p:cNvGrpSpPr/>
            <p:nvPr/>
          </p:nvGrpSpPr>
          <p:grpSpPr>
            <a:xfrm>
              <a:off x="2679904" y="4103176"/>
              <a:ext cx="6832191" cy="2027289"/>
              <a:chOff x="2492784" y="3975357"/>
              <a:chExt cx="6832191" cy="202728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9CD99D-80BA-4AD1-A620-A8C8B415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92784" y="3975357"/>
                <a:ext cx="1428750" cy="20002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72A2DC-232E-4EA7-A269-D0FE39BF8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3931" y="3975357"/>
                <a:ext cx="1428750" cy="20002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970B8AE-95C4-4815-9CE4-54180F3CE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078" y="3975357"/>
                <a:ext cx="1428750" cy="20002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68ED9CB-8800-4E78-9568-E9C4F7985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6225" y="4002396"/>
                <a:ext cx="1428750" cy="200025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A07D1C-E1C7-4D15-8305-5B3984A7CEFA}"/>
                </a:ext>
              </a:extLst>
            </p:cNvPr>
            <p:cNvGrpSpPr/>
            <p:nvPr/>
          </p:nvGrpSpPr>
          <p:grpSpPr>
            <a:xfrm>
              <a:off x="1890712" y="2228671"/>
              <a:ext cx="8410576" cy="1200329"/>
              <a:chOff x="2018071" y="1889305"/>
              <a:chExt cx="8410576" cy="12003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BBAEE-5554-46C3-AEC7-C944BD5B8BD4}"/>
                  </a:ext>
                </a:extLst>
              </p:cNvPr>
              <p:cNvSpPr txBox="1"/>
              <p:nvPr/>
            </p:nvSpPr>
            <p:spPr>
              <a:xfrm>
                <a:off x="3370621" y="1889305"/>
                <a:ext cx="70580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https://github.com/kchua/handful-of-trials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https://sites.google.com/view/drl-in-a-handful-of-trials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https://arxiv.org/abs/1805.12114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268211-CD9D-4113-A87B-C73A4E400E7D}"/>
                  </a:ext>
                </a:extLst>
              </p:cNvPr>
              <p:cNvSpPr txBox="1"/>
              <p:nvPr/>
            </p:nvSpPr>
            <p:spPr>
              <a:xfrm>
                <a:off x="2018071" y="1889305"/>
                <a:ext cx="13525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Code:</a:t>
                </a:r>
              </a:p>
              <a:p>
                <a:r>
                  <a:rPr lang="en-US" sz="2400" dirty="0"/>
                  <a:t>Website:</a:t>
                </a:r>
              </a:p>
              <a:p>
                <a:r>
                  <a:rPr lang="en-US" sz="2400" dirty="0"/>
                  <a:t>Paper:</a:t>
                </a:r>
              </a:p>
            </p:txBody>
          </p:sp>
        </p:grp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E0A56F03-62D7-44FD-A844-0A4D9D057B2C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562321"/>
              <a:ext cx="9144000" cy="12003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rgbClr val="003262"/>
                  </a:solidFill>
                </a:rPr>
                <a:t>Deep Reinforcement Learning in a Handful of Trials with Probabilistic Dynamics Models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258680-0D0C-4710-8C59-0D40226C11BC}"/>
              </a:ext>
            </a:extLst>
          </p:cNvPr>
          <p:cNvSpPr txBox="1"/>
          <p:nvPr/>
        </p:nvSpPr>
        <p:spPr>
          <a:xfrm>
            <a:off x="2623445" y="6213072"/>
            <a:ext cx="15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Kurtland Chua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7A40CE-B792-4365-892B-44F1745B34C5}"/>
              </a:ext>
            </a:extLst>
          </p:cNvPr>
          <p:cNvSpPr txBox="1"/>
          <p:nvPr/>
        </p:nvSpPr>
        <p:spPr>
          <a:xfrm>
            <a:off x="4285017" y="6191450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Roberto Calandra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769A0F-E793-4F86-A739-C9B15617DFEE}"/>
              </a:ext>
            </a:extLst>
          </p:cNvPr>
          <p:cNvSpPr txBox="1"/>
          <p:nvPr/>
        </p:nvSpPr>
        <p:spPr>
          <a:xfrm>
            <a:off x="6086163" y="6191450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Rowan McAllister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D265CB-8C9B-40C3-8340-2311EF47E083}"/>
              </a:ext>
            </a:extLst>
          </p:cNvPr>
          <p:cNvSpPr txBox="1"/>
          <p:nvPr/>
        </p:nvSpPr>
        <p:spPr>
          <a:xfrm>
            <a:off x="8036412" y="6186033"/>
            <a:ext cx="152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Sergey Levine</a:t>
            </a:r>
          </a:p>
        </p:txBody>
      </p:sp>
    </p:spTree>
    <p:extLst>
      <p:ext uri="{BB962C8B-B14F-4D97-AF65-F5344CB8AC3E}">
        <p14:creationId xmlns:p14="http://schemas.microsoft.com/office/powerpoint/2010/main" val="35460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5494-DFE1-4458-922F-F37D24A2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What is Reinforcement Learning?</a:t>
            </a:r>
          </a:p>
        </p:txBody>
      </p:sp>
      <p:pic>
        <p:nvPicPr>
          <p:cNvPr id="1028" name="Picture 4" descr="https://lh4.googleusercontent.com/yQChvCBGK5Vailp8kxaowxJTOdC6N6ScXNN6bINXglcfh6ZnDnjoU80g13KfzzvqoNpGao7pKbIZoQXaogTep7y4q75LvKil75G07oIi9Ly0fBuqZkYlFFPTWqXzAyl6ToGHBmTdczY">
            <a:extLst>
              <a:ext uri="{FF2B5EF4-FFF2-40B4-BE49-F238E27FC236}">
                <a16:creationId xmlns:a16="http://schemas.microsoft.com/office/drawing/2014/main" id="{81CFC5D4-A6F2-453E-BF14-ECD9A889E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8" t="38363" r="35619" b="37427"/>
          <a:stretch/>
        </p:blipFill>
        <p:spPr bwMode="auto">
          <a:xfrm>
            <a:off x="9148296" y="2341749"/>
            <a:ext cx="1684421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ADF2F0-F91E-467C-B9EF-7AEE00A0BB26}"/>
              </a:ext>
            </a:extLst>
          </p:cNvPr>
          <p:cNvSpPr/>
          <p:nvPr/>
        </p:nvSpPr>
        <p:spPr>
          <a:xfrm>
            <a:off x="4235116" y="2593178"/>
            <a:ext cx="3721768" cy="397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AE04D76-189C-4A91-BFF8-01C0D30755B3}"/>
              </a:ext>
            </a:extLst>
          </p:cNvPr>
          <p:cNvSpPr/>
          <p:nvPr/>
        </p:nvSpPr>
        <p:spPr>
          <a:xfrm flipH="1">
            <a:off x="4235114" y="3542044"/>
            <a:ext cx="3721769" cy="397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8C3876-49C4-4033-BB41-2A864896DA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44" y="2335559"/>
            <a:ext cx="1017905" cy="219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DBE459-40BF-4B79-B88A-C55E8B4031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39" y="3290491"/>
            <a:ext cx="1837713" cy="237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F92A5-1C28-4E26-8FF1-3943CEC9D8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04" y="3953708"/>
            <a:ext cx="1752381" cy="25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6FAC1-09A2-4456-B138-E74232CB50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25" y="4656079"/>
            <a:ext cx="2505144" cy="95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DDA47-38A2-4DD9-8F27-669263F542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6" b="-581"/>
          <a:stretch/>
        </p:blipFill>
        <p:spPr>
          <a:xfrm>
            <a:off x="977756" y="2298541"/>
            <a:ext cx="2360598" cy="19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FB3B57-D3C8-49D8-9F73-74E54DBFB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79" y="3140744"/>
            <a:ext cx="3659905" cy="3550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1FF7-6E1B-4F23-A536-8F8EF5DA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28" y="167148"/>
            <a:ext cx="3677555" cy="2756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F9994-C661-4493-A3F0-6A6CCA0D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43" y="1887230"/>
            <a:ext cx="5481849" cy="30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8BB5-AAEF-4872-8C8C-D4163CF1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3262"/>
                </a:solidFill>
              </a:rPr>
              <a:t>Current Approaches to Reinforcement Learni</a:t>
            </a:r>
            <a:r>
              <a:rPr lang="en-US" sz="4000" dirty="0"/>
              <a:t>ng</a:t>
            </a:r>
          </a:p>
        </p:txBody>
      </p:sp>
      <p:sp>
        <p:nvSpPr>
          <p:cNvPr id="3" name="Content Placeholder 2 1">
            <a:extLst>
              <a:ext uri="{FF2B5EF4-FFF2-40B4-BE49-F238E27FC236}">
                <a16:creationId xmlns:a16="http://schemas.microsoft.com/office/drawing/2014/main" id="{9888F40B-8712-42EC-A973-E7F6486C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05"/>
            <a:ext cx="3027947" cy="48467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Policy Gradients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PPO, TRPO</a:t>
            </a:r>
          </a:p>
        </p:txBody>
      </p:sp>
      <p:sp>
        <p:nvSpPr>
          <p:cNvPr id="7" name="Content Placeholder 2 2">
            <a:extLst>
              <a:ext uri="{FF2B5EF4-FFF2-40B4-BE49-F238E27FC236}">
                <a16:creationId xmlns:a16="http://schemas.microsoft.com/office/drawing/2014/main" id="{9B81E802-A2FC-41A8-90E7-E961FB4BF801}"/>
              </a:ext>
            </a:extLst>
          </p:cNvPr>
          <p:cNvSpPr txBox="1">
            <a:spLocks/>
          </p:cNvSpPr>
          <p:nvPr/>
        </p:nvSpPr>
        <p:spPr>
          <a:xfrm>
            <a:off x="4582026" y="1382706"/>
            <a:ext cx="3027947" cy="484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Actor-Critic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SAC, DDPG</a:t>
            </a:r>
          </a:p>
        </p:txBody>
      </p:sp>
      <p:sp>
        <p:nvSpPr>
          <p:cNvPr id="8" name="Content Placeholder 2 3">
            <a:extLst>
              <a:ext uri="{FF2B5EF4-FFF2-40B4-BE49-F238E27FC236}">
                <a16:creationId xmlns:a16="http://schemas.microsoft.com/office/drawing/2014/main" id="{AD0A857B-AD67-4234-AE75-102495841FCE}"/>
              </a:ext>
            </a:extLst>
          </p:cNvPr>
          <p:cNvSpPr txBox="1">
            <a:spLocks/>
          </p:cNvSpPr>
          <p:nvPr/>
        </p:nvSpPr>
        <p:spPr>
          <a:xfrm>
            <a:off x="8325852" y="1382706"/>
            <a:ext cx="3027947" cy="484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Model-based RL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MBMF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BA161-5C59-4B78-9B82-6CBC0AC1E4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1295348" y="2839530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8390-FF4F-4F07-BB55-6F7F56DBB0D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5039174" y="1972111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A1D3B-9862-47EE-9D99-DDDCF11BE5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5039174" y="3690849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404AF-C663-4335-AC39-21F7DB4112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8783000" y="2839530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0C209-D3A7-45E4-8A72-5714C39F02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1" y="3453614"/>
            <a:ext cx="175238" cy="150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1DE9B-35D9-471A-B594-DEC099CFD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7" y="3453614"/>
            <a:ext cx="193524" cy="150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C84973-3461-46CF-921E-A8DE0C7542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50" y="2586194"/>
            <a:ext cx="175238" cy="150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8F5450-0A7B-440E-9462-FD8A20CFE5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2617888"/>
            <a:ext cx="193524" cy="150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C435DB-D35D-4144-9A92-53220E8458A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63" y="4254646"/>
            <a:ext cx="902095" cy="25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454D11-B6EE-4BE8-BF47-85FB0665847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89" y="4067700"/>
            <a:ext cx="175238" cy="150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A0767-8109-433D-8173-20D01A4B916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54" y="3200281"/>
            <a:ext cx="175238" cy="150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0DBBA0-ED4E-458A-A8AA-EE1CE2BE92C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11" y="3690849"/>
            <a:ext cx="193524" cy="1508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71B73-BF7E-4DB8-AB24-53321F1C001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791" y="3453614"/>
            <a:ext cx="422095" cy="170667"/>
          </a:xfrm>
          <a:prstGeom prst="rect">
            <a:avLst/>
          </a:prstGeom>
        </p:spPr>
      </p:pic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95272B29-C190-4008-86FE-79774C785FBF}"/>
              </a:ext>
            </a:extLst>
          </p:cNvPr>
          <p:cNvSpPr/>
          <p:nvPr/>
        </p:nvSpPr>
        <p:spPr>
          <a:xfrm>
            <a:off x="2300288" y="6323755"/>
            <a:ext cx="7508081" cy="209956"/>
          </a:xfrm>
          <a:prstGeom prst="leftRightArrow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D4463-3A18-4E44-B0BA-0C8BA30D9A9B}"/>
              </a:ext>
            </a:extLst>
          </p:cNvPr>
          <p:cNvSpPr txBox="1"/>
          <p:nvPr/>
        </p:nvSpPr>
        <p:spPr>
          <a:xfrm>
            <a:off x="4962932" y="6486230"/>
            <a:ext cx="226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Efficiency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588AE9-A704-425D-B3E6-3C7A64C71FF9}"/>
              </a:ext>
            </a:extLst>
          </p:cNvPr>
          <p:cNvSpPr txBox="1"/>
          <p:nvPr/>
        </p:nvSpPr>
        <p:spPr>
          <a:xfrm>
            <a:off x="405807" y="6244067"/>
            <a:ext cx="226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Least Efficient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DB18D6-D897-4AF4-89C6-8779E1101334}"/>
              </a:ext>
            </a:extLst>
          </p:cNvPr>
          <p:cNvSpPr txBox="1"/>
          <p:nvPr/>
        </p:nvSpPr>
        <p:spPr>
          <a:xfrm>
            <a:off x="9436719" y="6244067"/>
            <a:ext cx="226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efficient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8DD4AD-D7EC-4E12-A064-22D79881AB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81" y="4546315"/>
            <a:ext cx="193524" cy="15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64F45-10C5-474D-928E-68E1CA632BF3}"/>
              </a:ext>
            </a:extLst>
          </p:cNvPr>
          <p:cNvSpPr txBox="1"/>
          <p:nvPr/>
        </p:nvSpPr>
        <p:spPr>
          <a:xfrm>
            <a:off x="764204" y="5694127"/>
            <a:ext cx="317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(Schulman et al. ‘15, Schulman et al. ‘17)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3BF35-7F73-4057-B673-8C9E11D5589F}"/>
              </a:ext>
            </a:extLst>
          </p:cNvPr>
          <p:cNvSpPr txBox="1"/>
          <p:nvPr/>
        </p:nvSpPr>
        <p:spPr>
          <a:xfrm>
            <a:off x="4813076" y="5694127"/>
            <a:ext cx="248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Haarnoja</a:t>
            </a:r>
            <a:r>
              <a:rPr lang="en-US" sz="1400" dirty="0"/>
              <a:t> et al., </a:t>
            </a:r>
            <a:r>
              <a:rPr lang="en-US" sz="1400" dirty="0" err="1"/>
              <a:t>Lillicrap</a:t>
            </a:r>
            <a:r>
              <a:rPr lang="en-US" sz="1400" dirty="0"/>
              <a:t> et al.)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4F140-99FF-4484-8447-B2485F857B4E}"/>
              </a:ext>
            </a:extLst>
          </p:cNvPr>
          <p:cNvSpPr txBox="1"/>
          <p:nvPr/>
        </p:nvSpPr>
        <p:spPr>
          <a:xfrm>
            <a:off x="8783000" y="5694126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Nagabandi</a:t>
            </a:r>
            <a:r>
              <a:rPr lang="en-US" sz="1400" dirty="0"/>
              <a:t> et al.)</a:t>
            </a:r>
          </a:p>
        </p:txBody>
      </p:sp>
    </p:spTree>
    <p:extLst>
      <p:ext uri="{BB962C8B-B14F-4D97-AF65-F5344CB8AC3E}">
        <p14:creationId xmlns:p14="http://schemas.microsoft.com/office/powerpoint/2010/main" val="25802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7" grpId="0"/>
      <p:bldP spid="4" grpId="0"/>
      <p:bldP spid="12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A2EE0F-8B8A-4C29-BEFC-200B2F34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00" y="2977626"/>
            <a:ext cx="10738845" cy="3571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098FC-8933-4F17-B10F-B1A4538C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Comparative Performance on </a:t>
            </a:r>
            <a:br>
              <a:rPr lang="en-US" dirty="0">
                <a:solidFill>
                  <a:srgbClr val="003262"/>
                </a:solidFill>
              </a:rPr>
            </a:br>
            <a:r>
              <a:rPr lang="en-US" dirty="0" err="1">
                <a:solidFill>
                  <a:srgbClr val="003262"/>
                </a:solidFill>
              </a:rPr>
              <a:t>HalfCheetah</a:t>
            </a:r>
            <a:endParaRPr lang="en-US" dirty="0">
              <a:solidFill>
                <a:srgbClr val="003262"/>
              </a:solidFill>
            </a:endParaRPr>
          </a:p>
        </p:txBody>
      </p:sp>
      <p:pic>
        <p:nvPicPr>
          <p:cNvPr id="8" name="Picture 4" descr="https://lh4.googleusercontent.com/yQChvCBGK5Vailp8kxaowxJTOdC6N6ScXNN6bINXglcfh6ZnDnjoU80g13KfzzvqoNpGao7pKbIZoQXaogTep7y4q75LvKil75G07oIi9Ly0fBuqZkYlFFPTWqXzAyl6ToGHBmTdczY">
            <a:extLst>
              <a:ext uri="{FF2B5EF4-FFF2-40B4-BE49-F238E27FC236}">
                <a16:creationId xmlns:a16="http://schemas.microsoft.com/office/drawing/2014/main" id="{5639E933-9524-4F77-BE57-3E21BE062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8" t="38363" r="35619" b="37427"/>
          <a:stretch/>
        </p:blipFill>
        <p:spPr bwMode="auto">
          <a:xfrm>
            <a:off x="8222223" y="374650"/>
            <a:ext cx="2357904" cy="23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59610-DDD2-4196-90E5-73D7627D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55" y="2925148"/>
            <a:ext cx="10733690" cy="3571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9E462-6781-4E51-9887-C61F9E950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3" y="2006789"/>
            <a:ext cx="3226594" cy="692081"/>
          </a:xfrm>
          <a:prstGeom prst="rect">
            <a:avLst/>
          </a:prstGeom>
        </p:spPr>
      </p:pic>
      <p:sp>
        <p:nvSpPr>
          <p:cNvPr id="15" name="Callout: Line 14">
            <a:extLst>
              <a:ext uri="{FF2B5EF4-FFF2-40B4-BE49-F238E27FC236}">
                <a16:creationId xmlns:a16="http://schemas.microsoft.com/office/drawing/2014/main" id="{04ACD5D8-D7EE-49ED-A295-409B93B75AE8}"/>
              </a:ext>
            </a:extLst>
          </p:cNvPr>
          <p:cNvSpPr/>
          <p:nvPr/>
        </p:nvSpPr>
        <p:spPr>
          <a:xfrm>
            <a:off x="8736807" y="4275186"/>
            <a:ext cx="1521618" cy="975956"/>
          </a:xfrm>
          <a:prstGeom prst="borderCallout1">
            <a:avLst>
              <a:gd name="adj1" fmla="val -617"/>
              <a:gd name="adj2" fmla="val 99723"/>
              <a:gd name="adj3" fmla="val -80409"/>
              <a:gd name="adj4" fmla="val 167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hours of interaction!</a:t>
            </a:r>
          </a:p>
        </p:txBody>
      </p:sp>
    </p:spTree>
    <p:extLst>
      <p:ext uri="{BB962C8B-B14F-4D97-AF65-F5344CB8AC3E}">
        <p14:creationId xmlns:p14="http://schemas.microsoft.com/office/powerpoint/2010/main" val="33375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4D2-52DB-4406-8449-1DE0F1F5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9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Model-based Reinforcement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6A41F-7CED-49EE-BA85-3923D23423D7}"/>
              </a:ext>
            </a:extLst>
          </p:cNvPr>
          <p:cNvSpPr/>
          <p:nvPr/>
        </p:nvSpPr>
        <p:spPr>
          <a:xfrm>
            <a:off x="5551468" y="1444526"/>
            <a:ext cx="5199044" cy="4911824"/>
          </a:xfrm>
          <a:prstGeom prst="rect">
            <a:avLst/>
          </a:prstGeom>
          <a:solidFill>
            <a:srgbClr val="EEF7E9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770BE-3B52-475F-857D-AB72E7086C4B}"/>
              </a:ext>
            </a:extLst>
          </p:cNvPr>
          <p:cNvSpPr txBox="1"/>
          <p:nvPr/>
        </p:nvSpPr>
        <p:spPr>
          <a:xfrm>
            <a:off x="6163681" y="1540768"/>
            <a:ext cx="396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Environment Interaction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63E89-6898-48D0-AF1E-295931F012CB}"/>
              </a:ext>
            </a:extLst>
          </p:cNvPr>
          <p:cNvSpPr/>
          <p:nvPr/>
        </p:nvSpPr>
        <p:spPr>
          <a:xfrm>
            <a:off x="5686425" y="210685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Generate</a:t>
            </a:r>
          </a:p>
          <a:p>
            <a:pPr algn="ctr"/>
            <a:r>
              <a:rPr lang="en-US" sz="2400" dirty="0"/>
              <a:t>      action sequences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8D5FA-82E7-45BF-8033-85CB55D4B3A2}"/>
              </a:ext>
            </a:extLst>
          </p:cNvPr>
          <p:cNvSpPr/>
          <p:nvPr/>
        </p:nvSpPr>
        <p:spPr>
          <a:xfrm>
            <a:off x="8145568" y="3353395"/>
            <a:ext cx="2406324" cy="160737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 expected reward for every sequence using the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47EF56-66B2-4F95-B7EA-DCBBA454FFE9}"/>
              </a:ext>
            </a:extLst>
          </p:cNvPr>
          <p:cNvSpPr/>
          <p:nvPr/>
        </p:nvSpPr>
        <p:spPr>
          <a:xfrm>
            <a:off x="5686425" y="497969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first action from best sequence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FDD64C86-6C7A-46F3-87CF-93F33BA7BBAE}"/>
              </a:ext>
            </a:extLst>
          </p:cNvPr>
          <p:cNvSpPr/>
          <p:nvPr/>
        </p:nvSpPr>
        <p:spPr>
          <a:xfrm rot="5400000">
            <a:off x="8355196" y="2061939"/>
            <a:ext cx="701705" cy="1723508"/>
          </a:xfrm>
          <a:prstGeom prst="bentArrow">
            <a:avLst>
              <a:gd name="adj1" fmla="val 28469"/>
              <a:gd name="adj2" fmla="val 30946"/>
              <a:gd name="adj3" fmla="val 31441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4B83465-C17D-4707-BE20-154B0F358070}"/>
              </a:ext>
            </a:extLst>
          </p:cNvPr>
          <p:cNvSpPr/>
          <p:nvPr/>
        </p:nvSpPr>
        <p:spPr>
          <a:xfrm rot="10800000">
            <a:off x="7844295" y="5062187"/>
            <a:ext cx="1616093" cy="800254"/>
          </a:xfrm>
          <a:prstGeom prst="bentArrow">
            <a:avLst>
              <a:gd name="adj1" fmla="val 31131"/>
              <a:gd name="adj2" fmla="val 27632"/>
              <a:gd name="adj3" fmla="val 27607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C91DBF0-C666-4461-AB73-D8481893B2DB}"/>
              </a:ext>
            </a:extLst>
          </p:cNvPr>
          <p:cNvSpPr/>
          <p:nvPr/>
        </p:nvSpPr>
        <p:spPr>
          <a:xfrm>
            <a:off x="6444306" y="3446929"/>
            <a:ext cx="457200" cy="1428344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149AF4B-FD11-4F80-8A47-52234406C7A5}"/>
              </a:ext>
            </a:extLst>
          </p:cNvPr>
          <p:cNvSpPr/>
          <p:nvPr/>
        </p:nvSpPr>
        <p:spPr>
          <a:xfrm>
            <a:off x="2064544" y="1444526"/>
            <a:ext cx="3399073" cy="1713012"/>
          </a:xfrm>
          <a:prstGeom prst="bentArrow">
            <a:avLst>
              <a:gd name="adj1" fmla="val 14139"/>
              <a:gd name="adj2" fmla="val 13461"/>
              <a:gd name="adj3" fmla="val 13883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CB750CBD-434A-4B0B-82B1-A9A632C721AF}"/>
              </a:ext>
            </a:extLst>
          </p:cNvPr>
          <p:cNvSpPr/>
          <p:nvPr/>
        </p:nvSpPr>
        <p:spPr>
          <a:xfrm rot="16200000">
            <a:off x="2833129" y="3753407"/>
            <a:ext cx="1662907" cy="3542977"/>
          </a:xfrm>
          <a:prstGeom prst="bentArrow">
            <a:avLst>
              <a:gd name="adj1" fmla="val 14865"/>
              <a:gd name="adj2" fmla="val 16600"/>
              <a:gd name="adj3" fmla="val 15025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1BA4B-CB1F-41E5-9D35-8C175DF753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05" y="2623421"/>
            <a:ext cx="257829" cy="206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701AE-21E8-4E45-AD36-675ED1866DAF}"/>
              </a:ext>
            </a:extLst>
          </p:cNvPr>
          <p:cNvSpPr/>
          <p:nvPr/>
        </p:nvSpPr>
        <p:spPr>
          <a:xfrm>
            <a:off x="982712" y="3307524"/>
            <a:ext cx="2381207" cy="12397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dynamics model </a:t>
            </a:r>
          </a:p>
        </p:txBody>
      </p:sp>
    </p:spTree>
    <p:extLst>
      <p:ext uri="{BB962C8B-B14F-4D97-AF65-F5344CB8AC3E}">
        <p14:creationId xmlns:p14="http://schemas.microsoft.com/office/powerpoint/2010/main" val="96262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01F5B98E-43A7-400A-B03C-9432584C9E0D}"/>
              </a:ext>
            </a:extLst>
          </p:cNvPr>
          <p:cNvSpPr/>
          <p:nvPr/>
        </p:nvSpPr>
        <p:spPr>
          <a:xfrm rot="19838300">
            <a:off x="4175192" y="4878616"/>
            <a:ext cx="464294" cy="866497"/>
          </a:xfrm>
          <a:prstGeom prst="ellipse">
            <a:avLst/>
          </a:prstGeom>
          <a:solidFill>
            <a:srgbClr val="B686DA"/>
          </a:solidFill>
          <a:ln w="152400">
            <a:solidFill>
              <a:srgbClr val="D9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A6CFF-7C24-4015-AEC3-C695216E6E2E}"/>
              </a:ext>
            </a:extLst>
          </p:cNvPr>
          <p:cNvSpPr/>
          <p:nvPr/>
        </p:nvSpPr>
        <p:spPr>
          <a:xfrm rot="19838300">
            <a:off x="4177995" y="2115304"/>
            <a:ext cx="464294" cy="8664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2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D2D65D0E-6BC4-4588-ADAC-AD90D615B5E8}"/>
              </a:ext>
            </a:extLst>
          </p:cNvPr>
          <p:cNvSpPr/>
          <p:nvPr/>
        </p:nvSpPr>
        <p:spPr>
          <a:xfrm flipV="1">
            <a:off x="640850" y="4217674"/>
            <a:ext cx="3632887" cy="1218429"/>
          </a:xfrm>
          <a:prstGeom prst="bentArrow">
            <a:avLst>
              <a:gd name="adj1" fmla="val 11512"/>
              <a:gd name="adj2" fmla="val 9181"/>
              <a:gd name="adj3" fmla="val 8934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C4D522-EA47-4C0A-A518-E490839AAEAD}"/>
              </a:ext>
            </a:extLst>
          </p:cNvPr>
          <p:cNvSpPr/>
          <p:nvPr/>
        </p:nvSpPr>
        <p:spPr>
          <a:xfrm>
            <a:off x="4364692" y="5275226"/>
            <a:ext cx="73475" cy="73276"/>
          </a:xfrm>
          <a:prstGeom prst="ellipse">
            <a:avLst/>
          </a:prstGeom>
          <a:solidFill>
            <a:srgbClr val="B686DA"/>
          </a:solidFill>
          <a:ln>
            <a:solidFill>
              <a:srgbClr val="B6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51C6E3C-64D9-4B9F-8758-DBD5FAAE1A2D}"/>
              </a:ext>
            </a:extLst>
          </p:cNvPr>
          <p:cNvSpPr/>
          <p:nvPr/>
        </p:nvSpPr>
        <p:spPr>
          <a:xfrm>
            <a:off x="640851" y="2410620"/>
            <a:ext cx="3632887" cy="1216518"/>
          </a:xfrm>
          <a:prstGeom prst="bentArrow">
            <a:avLst>
              <a:gd name="adj1" fmla="val 10838"/>
              <a:gd name="adj2" fmla="val 9181"/>
              <a:gd name="adj3" fmla="val 8934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1939C3-CEB6-44B0-84A3-3226BC2C48B2}"/>
              </a:ext>
            </a:extLst>
          </p:cNvPr>
          <p:cNvSpPr/>
          <p:nvPr/>
        </p:nvSpPr>
        <p:spPr>
          <a:xfrm>
            <a:off x="4367495" y="2511914"/>
            <a:ext cx="73475" cy="732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95AAA1-6033-434A-8832-4AF7229FC414}"/>
              </a:ext>
            </a:extLst>
          </p:cNvPr>
          <p:cNvSpPr/>
          <p:nvPr/>
        </p:nvSpPr>
        <p:spPr>
          <a:xfrm rot="19838300">
            <a:off x="4175191" y="3487436"/>
            <a:ext cx="464294" cy="86649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52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C3672-1C54-49B1-9DA8-95075AF4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3262"/>
                </a:solidFill>
              </a:rPr>
              <a:t>Probabilistic Ensembles as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55ACD-3791-41C0-A629-9743083687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1651724" y="4611921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3FDFD-D567-4B34-91CB-EA9D6D5A71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1651724" y="1839773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DA65F-20EF-4C6B-A222-E85B442C82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3" y="3796692"/>
            <a:ext cx="690286" cy="25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EF703-D555-4307-B1CD-2C23895298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19" y="3857627"/>
            <a:ext cx="422095" cy="17066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A77588-9B11-48FD-AD49-5C142FF257B1}"/>
              </a:ext>
            </a:extLst>
          </p:cNvPr>
          <p:cNvSpPr/>
          <p:nvPr/>
        </p:nvSpPr>
        <p:spPr>
          <a:xfrm>
            <a:off x="1143360" y="3796692"/>
            <a:ext cx="3130378" cy="25142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7B39B-32CB-4BBE-BB1A-9CD21780F6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-3262" r="6456" b="-1831"/>
          <a:stretch/>
        </p:blipFill>
        <p:spPr>
          <a:xfrm>
            <a:off x="1651724" y="3218800"/>
            <a:ext cx="2113650" cy="13790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74A27ED-6FAE-474D-9139-B9BE12A39EA8}"/>
              </a:ext>
            </a:extLst>
          </p:cNvPr>
          <p:cNvSpPr/>
          <p:nvPr/>
        </p:nvSpPr>
        <p:spPr>
          <a:xfrm>
            <a:off x="4364691" y="3884046"/>
            <a:ext cx="73475" cy="7327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96933-EAEC-40B3-BD02-36383854B9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19" y="3791160"/>
            <a:ext cx="1561905" cy="2590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709EA8-CDB7-4EFD-A819-FAF7BC7165A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19" y="5120692"/>
            <a:ext cx="1689905" cy="4556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474349-CA56-459F-97BB-C679C2CD53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80" y="3705941"/>
            <a:ext cx="1689905" cy="455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D9A611-7756-46D8-968D-5B3E9D0056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19" y="2357380"/>
            <a:ext cx="1689905" cy="45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D3C31-476A-46BF-93D7-6201B07D9C7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0" y="2240155"/>
            <a:ext cx="6868666" cy="3434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BA9791-B42F-4CED-8C71-A02C12D051D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53" y="2229625"/>
            <a:ext cx="6853339" cy="3426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E80B0F-4DE9-4619-9A1D-EAE172B07EFC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06" y="2229361"/>
            <a:ext cx="6890253" cy="344512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BC77730-D7A2-4744-97C3-0D0C7FF9BF9D}"/>
              </a:ext>
            </a:extLst>
          </p:cNvPr>
          <p:cNvSpPr txBox="1">
            <a:spLocks/>
          </p:cNvSpPr>
          <p:nvPr/>
        </p:nvSpPr>
        <p:spPr>
          <a:xfrm>
            <a:off x="843176" y="3640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3262"/>
                </a:solidFill>
              </a:rPr>
              <a:t>Deterministic Neural Nets as Models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5E1B739-5FBC-4359-9366-59389589CD74}"/>
              </a:ext>
            </a:extLst>
          </p:cNvPr>
          <p:cNvSpPr txBox="1">
            <a:spLocks/>
          </p:cNvSpPr>
          <p:nvPr/>
        </p:nvSpPr>
        <p:spPr>
          <a:xfrm>
            <a:off x="833224" y="368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3262"/>
                </a:solidFill>
              </a:rPr>
              <a:t>Probabilistic Neural Nets as Models</a:t>
            </a:r>
          </a:p>
        </p:txBody>
      </p:sp>
    </p:spTree>
    <p:extLst>
      <p:ext uri="{BB962C8B-B14F-4D97-AF65-F5344CB8AC3E}">
        <p14:creationId xmlns:p14="http://schemas.microsoft.com/office/powerpoint/2010/main" val="25175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28" grpId="0" animBg="1"/>
      <p:bldP spid="25" grpId="0" animBg="1"/>
      <p:bldP spid="7" grpId="0" animBg="1"/>
      <p:bldP spid="23" grpId="0" animBg="1"/>
      <p:bldP spid="15" grpId="0" animBg="1"/>
      <p:bldP spid="2" grpId="0"/>
      <p:bldP spid="13" grpId="0" animBg="1"/>
      <p:bldP spid="14" grpId="0" animBg="1"/>
      <p:bldP spid="26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4D2-52DB-4406-8449-1DE0F1F5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9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Model-based Reinforcement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6A41F-7CED-49EE-BA85-3923D23423D7}"/>
              </a:ext>
            </a:extLst>
          </p:cNvPr>
          <p:cNvSpPr/>
          <p:nvPr/>
        </p:nvSpPr>
        <p:spPr>
          <a:xfrm>
            <a:off x="5551468" y="1444526"/>
            <a:ext cx="5199044" cy="4911824"/>
          </a:xfrm>
          <a:prstGeom prst="rect">
            <a:avLst/>
          </a:prstGeom>
          <a:solidFill>
            <a:srgbClr val="EEF7E9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770BE-3B52-475F-857D-AB72E7086C4B}"/>
              </a:ext>
            </a:extLst>
          </p:cNvPr>
          <p:cNvSpPr txBox="1"/>
          <p:nvPr/>
        </p:nvSpPr>
        <p:spPr>
          <a:xfrm>
            <a:off x="6163681" y="1540768"/>
            <a:ext cx="396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Environment Interaction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63E89-6898-48D0-AF1E-295931F012CB}"/>
              </a:ext>
            </a:extLst>
          </p:cNvPr>
          <p:cNvSpPr/>
          <p:nvPr/>
        </p:nvSpPr>
        <p:spPr>
          <a:xfrm>
            <a:off x="5686425" y="210685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Generate</a:t>
            </a:r>
          </a:p>
          <a:p>
            <a:pPr algn="ctr"/>
            <a:r>
              <a:rPr lang="en-US" sz="2400" dirty="0"/>
              <a:t>      action sequences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8D5FA-82E7-45BF-8033-85CB55D4B3A2}"/>
              </a:ext>
            </a:extLst>
          </p:cNvPr>
          <p:cNvSpPr/>
          <p:nvPr/>
        </p:nvSpPr>
        <p:spPr>
          <a:xfrm>
            <a:off x="8145568" y="3353395"/>
            <a:ext cx="2406324" cy="160737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 expected reward for every sequence using the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47EF56-66B2-4F95-B7EA-DCBBA454FFE9}"/>
              </a:ext>
            </a:extLst>
          </p:cNvPr>
          <p:cNvSpPr/>
          <p:nvPr/>
        </p:nvSpPr>
        <p:spPr>
          <a:xfrm>
            <a:off x="5686425" y="4979691"/>
            <a:ext cx="2070022" cy="12397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first action from best sequence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FDD64C86-6C7A-46F3-87CF-93F33BA7BBAE}"/>
              </a:ext>
            </a:extLst>
          </p:cNvPr>
          <p:cNvSpPr/>
          <p:nvPr/>
        </p:nvSpPr>
        <p:spPr>
          <a:xfrm rot="5400000">
            <a:off x="8355196" y="2061939"/>
            <a:ext cx="701705" cy="1723508"/>
          </a:xfrm>
          <a:prstGeom prst="bentArrow">
            <a:avLst>
              <a:gd name="adj1" fmla="val 28469"/>
              <a:gd name="adj2" fmla="val 30946"/>
              <a:gd name="adj3" fmla="val 31441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A4B83465-C17D-4707-BE20-154B0F358070}"/>
              </a:ext>
            </a:extLst>
          </p:cNvPr>
          <p:cNvSpPr/>
          <p:nvPr/>
        </p:nvSpPr>
        <p:spPr>
          <a:xfrm rot="10800000">
            <a:off x="7844295" y="5062187"/>
            <a:ext cx="1616093" cy="800254"/>
          </a:xfrm>
          <a:prstGeom prst="bentArrow">
            <a:avLst>
              <a:gd name="adj1" fmla="val 31131"/>
              <a:gd name="adj2" fmla="val 27632"/>
              <a:gd name="adj3" fmla="val 27607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C91DBF0-C666-4461-AB73-D8481893B2DB}"/>
              </a:ext>
            </a:extLst>
          </p:cNvPr>
          <p:cNvSpPr/>
          <p:nvPr/>
        </p:nvSpPr>
        <p:spPr>
          <a:xfrm>
            <a:off x="6444306" y="3446929"/>
            <a:ext cx="457200" cy="1428344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149AF4B-FD11-4F80-8A47-52234406C7A5}"/>
              </a:ext>
            </a:extLst>
          </p:cNvPr>
          <p:cNvSpPr/>
          <p:nvPr/>
        </p:nvSpPr>
        <p:spPr>
          <a:xfrm>
            <a:off x="2064544" y="1444526"/>
            <a:ext cx="3399073" cy="1713012"/>
          </a:xfrm>
          <a:prstGeom prst="bentArrow">
            <a:avLst>
              <a:gd name="adj1" fmla="val 14139"/>
              <a:gd name="adj2" fmla="val 13461"/>
              <a:gd name="adj3" fmla="val 13883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CB750CBD-434A-4B0B-82B1-A9A632C721AF}"/>
              </a:ext>
            </a:extLst>
          </p:cNvPr>
          <p:cNvSpPr/>
          <p:nvPr/>
        </p:nvSpPr>
        <p:spPr>
          <a:xfrm rot="16200000">
            <a:off x="2833129" y="3753407"/>
            <a:ext cx="1662907" cy="3542977"/>
          </a:xfrm>
          <a:prstGeom prst="bentArrow">
            <a:avLst>
              <a:gd name="adj1" fmla="val 14865"/>
              <a:gd name="adj2" fmla="val 16600"/>
              <a:gd name="adj3" fmla="val 15025"/>
              <a:gd name="adj4" fmla="val 4375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1BA4B-CB1F-41E5-9D35-8C175DF753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05" y="2623421"/>
            <a:ext cx="257829" cy="206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701AE-21E8-4E45-AD36-675ED1866DAF}"/>
              </a:ext>
            </a:extLst>
          </p:cNvPr>
          <p:cNvSpPr/>
          <p:nvPr/>
        </p:nvSpPr>
        <p:spPr>
          <a:xfrm>
            <a:off x="982712" y="3307524"/>
            <a:ext cx="2381207" cy="12397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dynamics model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53EEBA-9ADD-4729-9F5E-A5EA21C17478}"/>
              </a:ext>
            </a:extLst>
          </p:cNvPr>
          <p:cNvSpPr/>
          <p:nvPr/>
        </p:nvSpPr>
        <p:spPr>
          <a:xfrm>
            <a:off x="983290" y="3303214"/>
            <a:ext cx="2381207" cy="12397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a probabilistic ensemble model</a:t>
            </a:r>
          </a:p>
        </p:txBody>
      </p:sp>
    </p:spTree>
    <p:extLst>
      <p:ext uri="{BB962C8B-B14F-4D97-AF65-F5344CB8AC3E}">
        <p14:creationId xmlns:p14="http://schemas.microsoft.com/office/powerpoint/2010/main" val="325618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1A86940F-A856-4814-8399-3237B1ECD368}"/>
              </a:ext>
            </a:extLst>
          </p:cNvPr>
          <p:cNvSpPr/>
          <p:nvPr/>
        </p:nvSpPr>
        <p:spPr>
          <a:xfrm>
            <a:off x="4003596" y="2529237"/>
            <a:ext cx="464294" cy="86649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52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6CDD27-FC91-4AC1-9AD2-A9988DC745FB}"/>
              </a:ext>
            </a:extLst>
          </p:cNvPr>
          <p:cNvSpPr/>
          <p:nvPr/>
        </p:nvSpPr>
        <p:spPr>
          <a:xfrm rot="16200000">
            <a:off x="3594319" y="4308941"/>
            <a:ext cx="464294" cy="86649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52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C2C79-C723-446D-9E43-2D4D50CBFAB8}"/>
              </a:ext>
            </a:extLst>
          </p:cNvPr>
          <p:cNvCxnSpPr>
            <a:cxnSpLocks/>
          </p:cNvCxnSpPr>
          <p:nvPr/>
        </p:nvCxnSpPr>
        <p:spPr>
          <a:xfrm flipV="1">
            <a:off x="3533788" y="2962485"/>
            <a:ext cx="690796" cy="1711917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7D19DDA-2EE4-4442-95C4-B9CCF3BD8094}"/>
              </a:ext>
            </a:extLst>
          </p:cNvPr>
          <p:cNvSpPr/>
          <p:nvPr/>
        </p:nvSpPr>
        <p:spPr>
          <a:xfrm>
            <a:off x="7871450" y="3830723"/>
            <a:ext cx="502380" cy="8018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02ACA-79AC-4D3A-AE9C-D72788804940}"/>
              </a:ext>
            </a:extLst>
          </p:cNvPr>
          <p:cNvSpPr/>
          <p:nvPr/>
        </p:nvSpPr>
        <p:spPr>
          <a:xfrm rot="5400000">
            <a:off x="6326030" y="4487156"/>
            <a:ext cx="858211" cy="83169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71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1BA6AF-3505-4591-A93C-AD7176C91287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6895880" y="4231634"/>
            <a:ext cx="1207662" cy="1031093"/>
          </a:xfrm>
          <a:prstGeom prst="line">
            <a:avLst/>
          </a:prstGeom>
          <a:ln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5F634AB-D743-4DE6-A695-A64B79969DA5}"/>
              </a:ext>
            </a:extLst>
          </p:cNvPr>
          <p:cNvSpPr/>
          <p:nvPr/>
        </p:nvSpPr>
        <p:spPr>
          <a:xfrm rot="5400000">
            <a:off x="6953994" y="2665019"/>
            <a:ext cx="464294" cy="8620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03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2C80B8-7396-4EC0-8C89-7CEF0A65E4E7}"/>
              </a:ext>
            </a:extLst>
          </p:cNvPr>
          <p:cNvSpPr/>
          <p:nvPr/>
        </p:nvSpPr>
        <p:spPr>
          <a:xfrm rot="5400000">
            <a:off x="5568121" y="3532951"/>
            <a:ext cx="396225" cy="6179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809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D2295D1-8EEF-4503-B2FF-629AD919BB7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8106" y="3094868"/>
            <a:ext cx="1588035" cy="8095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6C72071-E0C8-4F89-8187-2462F1EED70B}"/>
              </a:ext>
            </a:extLst>
          </p:cNvPr>
          <p:cNvSpPr/>
          <p:nvPr/>
        </p:nvSpPr>
        <p:spPr>
          <a:xfrm rot="5400000">
            <a:off x="5619624" y="1351259"/>
            <a:ext cx="464294" cy="149351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762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3509EE-AB29-47B1-BD01-3E28568E22F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40209" y="2104383"/>
            <a:ext cx="1511562" cy="982771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5BDAAE5-CD12-4255-AA11-D249837C7E7C}"/>
              </a:ext>
            </a:extLst>
          </p:cNvPr>
          <p:cNvSpPr/>
          <p:nvPr/>
        </p:nvSpPr>
        <p:spPr>
          <a:xfrm rot="5400000">
            <a:off x="5648043" y="5385033"/>
            <a:ext cx="310816" cy="6531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047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D5BB2F-E1FD-484B-8E79-361A36ADF46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740257" y="4903665"/>
            <a:ext cx="1014879" cy="1024616"/>
          </a:xfrm>
          <a:prstGeom prst="line">
            <a:avLst/>
          </a:prstGeom>
          <a:ln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07A8906-26AE-42B1-A8D1-7B1FAD18AF26}"/>
              </a:ext>
            </a:extLst>
          </p:cNvPr>
          <p:cNvSpPr/>
          <p:nvPr/>
        </p:nvSpPr>
        <p:spPr>
          <a:xfrm>
            <a:off x="4700085" y="4116198"/>
            <a:ext cx="617934" cy="11732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349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C663A9-538E-4800-9D27-C15AE1D8FB8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980390" y="3841918"/>
            <a:ext cx="801823" cy="6798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607EF5-37B7-4379-922C-53A97517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3262"/>
                </a:solidFill>
              </a:rPr>
              <a:t>Trajectory Sampling for State Propagation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C69F51-394B-4A31-990B-C439073F1E17}"/>
              </a:ext>
            </a:extLst>
          </p:cNvPr>
          <p:cNvSpPr/>
          <p:nvPr/>
        </p:nvSpPr>
        <p:spPr>
          <a:xfrm>
            <a:off x="4969630" y="445918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C0774F-7194-4F81-AF83-87134C06147C}"/>
              </a:ext>
            </a:extLst>
          </p:cNvPr>
          <p:cNvSpPr/>
          <p:nvPr/>
        </p:nvSpPr>
        <p:spPr>
          <a:xfrm>
            <a:off x="5729497" y="5865736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34C05F-E92A-463B-80BC-204A2838FE11}"/>
              </a:ext>
            </a:extLst>
          </p:cNvPr>
          <p:cNvCxnSpPr>
            <a:cxnSpLocks/>
            <a:stCxn id="47" idx="5"/>
          </p:cNvCxnSpPr>
          <p:nvPr/>
        </p:nvCxnSpPr>
        <p:spPr>
          <a:xfrm flipH="1" flipV="1">
            <a:off x="3815711" y="4747182"/>
            <a:ext cx="377914" cy="1177122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6A7B33-7ACC-4431-A495-8D4E894E1A23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4224762" y="4705551"/>
            <a:ext cx="802584" cy="122948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359EB9-E9B0-4D2D-A12A-B8A177B8A830}"/>
              </a:ext>
            </a:extLst>
          </p:cNvPr>
          <p:cNvCxnSpPr>
            <a:cxnSpLocks/>
          </p:cNvCxnSpPr>
          <p:nvPr/>
        </p:nvCxnSpPr>
        <p:spPr>
          <a:xfrm flipV="1">
            <a:off x="4209766" y="5703075"/>
            <a:ext cx="1593206" cy="250616"/>
          </a:xfrm>
          <a:prstGeom prst="line">
            <a:avLst/>
          </a:prstGeom>
          <a:ln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8ECA65E-60B8-46D1-A423-A0CA70979083}"/>
              </a:ext>
            </a:extLst>
          </p:cNvPr>
          <p:cNvSpPr/>
          <p:nvPr/>
        </p:nvSpPr>
        <p:spPr>
          <a:xfrm>
            <a:off x="4164287" y="5881291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A29C2F-E423-46B0-A211-D09061386575}"/>
              </a:ext>
            </a:extLst>
          </p:cNvPr>
          <p:cNvCxnSpPr>
            <a:cxnSpLocks/>
            <a:stCxn id="47" idx="5"/>
          </p:cNvCxnSpPr>
          <p:nvPr/>
        </p:nvCxnSpPr>
        <p:spPr>
          <a:xfrm flipH="1" flipV="1">
            <a:off x="3559767" y="4648494"/>
            <a:ext cx="633858" cy="127581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AC39E92-48A8-4D16-8D1B-DD26F833C03B}"/>
              </a:ext>
            </a:extLst>
          </p:cNvPr>
          <p:cNvSpPr/>
          <p:nvPr/>
        </p:nvSpPr>
        <p:spPr>
          <a:xfrm>
            <a:off x="3523028" y="4611856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C8E305-67ED-40F0-8088-DECB2E0914EB}"/>
              </a:ext>
            </a:extLst>
          </p:cNvPr>
          <p:cNvCxnSpPr>
            <a:cxnSpLocks/>
            <a:stCxn id="48" idx="3"/>
            <a:endCxn id="7" idx="7"/>
          </p:cNvCxnSpPr>
          <p:nvPr/>
        </p:nvCxnSpPr>
        <p:spPr>
          <a:xfrm flipV="1">
            <a:off x="4208763" y="4469920"/>
            <a:ext cx="823582" cy="1461972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D39B80-4B24-4290-9408-FF9A8AC7EFD9}"/>
              </a:ext>
            </a:extLst>
          </p:cNvPr>
          <p:cNvCxnSpPr>
            <a:cxnSpLocks/>
            <a:stCxn id="50" idx="2"/>
            <a:endCxn id="8" idx="6"/>
          </p:cNvCxnSpPr>
          <p:nvPr/>
        </p:nvCxnSpPr>
        <p:spPr>
          <a:xfrm flipV="1">
            <a:off x="4162047" y="5902374"/>
            <a:ext cx="1640925" cy="5856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40EEAC-696E-4E4A-8514-8F670C372B0C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585743" y="3061247"/>
            <a:ext cx="780444" cy="156134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B0E001B-58B9-415E-846A-572FCBD67F01}"/>
              </a:ext>
            </a:extLst>
          </p:cNvPr>
          <p:cNvSpPr/>
          <p:nvPr/>
        </p:nvSpPr>
        <p:spPr>
          <a:xfrm>
            <a:off x="4329449" y="302460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DDF722-4B3D-4C4E-8B85-471F914E00A6}"/>
              </a:ext>
            </a:extLst>
          </p:cNvPr>
          <p:cNvSpPr/>
          <p:nvPr/>
        </p:nvSpPr>
        <p:spPr>
          <a:xfrm>
            <a:off x="5587346" y="3841917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71101-B077-471A-89CB-AB739CD737C8}"/>
              </a:ext>
            </a:extLst>
          </p:cNvPr>
          <p:cNvCxnSpPr>
            <a:cxnSpLocks/>
            <a:stCxn id="31" idx="7"/>
            <a:endCxn id="7" idx="3"/>
          </p:cNvCxnSpPr>
          <p:nvPr/>
        </p:nvCxnSpPr>
        <p:spPr>
          <a:xfrm flipH="1">
            <a:off x="4980390" y="3852648"/>
            <a:ext cx="669671" cy="669086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F13783-73F2-4FB2-A7AB-FCF671C5471B}"/>
              </a:ext>
            </a:extLst>
          </p:cNvPr>
          <p:cNvCxnSpPr>
            <a:cxnSpLocks/>
            <a:stCxn id="38" idx="3"/>
            <a:endCxn id="8" idx="4"/>
          </p:cNvCxnSpPr>
          <p:nvPr/>
        </p:nvCxnSpPr>
        <p:spPr>
          <a:xfrm flipH="1">
            <a:off x="5766235" y="5288634"/>
            <a:ext cx="1140405" cy="65037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F5391F3-2E7C-4EB4-BF9F-FC3B27469E4A}"/>
              </a:ext>
            </a:extLst>
          </p:cNvPr>
          <p:cNvSpPr/>
          <p:nvPr/>
        </p:nvSpPr>
        <p:spPr>
          <a:xfrm>
            <a:off x="6895880" y="522608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6963F7-97BE-41D7-A7B3-8FF8A8C35221}"/>
              </a:ext>
            </a:extLst>
          </p:cNvPr>
          <p:cNvCxnSpPr>
            <a:cxnSpLocks/>
          </p:cNvCxnSpPr>
          <p:nvPr/>
        </p:nvCxnSpPr>
        <p:spPr>
          <a:xfrm flipV="1">
            <a:off x="4329449" y="2121848"/>
            <a:ext cx="2020839" cy="943331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6126CB4-18CA-45DB-82DE-65AFB92AAC16}"/>
              </a:ext>
            </a:extLst>
          </p:cNvPr>
          <p:cNvSpPr/>
          <p:nvPr/>
        </p:nvSpPr>
        <p:spPr>
          <a:xfrm>
            <a:off x="6313550" y="208520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468023-7F3D-49E5-AD0F-79D90274789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8106" y="2934488"/>
            <a:ext cx="1688085" cy="96997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B8C04CA-42E0-4990-BD0E-1520A2AA241D}"/>
              </a:ext>
            </a:extLst>
          </p:cNvPr>
          <p:cNvSpPr/>
          <p:nvPr/>
        </p:nvSpPr>
        <p:spPr>
          <a:xfrm>
            <a:off x="7249453" y="289784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AA09C12-161E-41B3-9B91-96C996F582D7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6906640" y="3841918"/>
            <a:ext cx="1233640" cy="1446716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9DD1690-DD13-4DCA-88E8-D150E51AB1E9}"/>
              </a:ext>
            </a:extLst>
          </p:cNvPr>
          <p:cNvSpPr/>
          <p:nvPr/>
        </p:nvSpPr>
        <p:spPr>
          <a:xfrm>
            <a:off x="8103542" y="380527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68DC40-77D4-49A8-956F-E97E2F2DA2DD}"/>
              </a:ext>
            </a:extLst>
          </p:cNvPr>
          <p:cNvSpPr/>
          <p:nvPr/>
        </p:nvSpPr>
        <p:spPr>
          <a:xfrm>
            <a:off x="4130910" y="5861759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7C323-4F5A-4BB0-A7C8-E3DFE0DF5DE6}"/>
              </a:ext>
            </a:extLst>
          </p:cNvPr>
          <p:cNvSpPr/>
          <p:nvPr/>
        </p:nvSpPr>
        <p:spPr>
          <a:xfrm>
            <a:off x="4198003" y="5869347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C7D7313-27E7-466A-865A-FAC8BD47516F}"/>
              </a:ext>
            </a:extLst>
          </p:cNvPr>
          <p:cNvSpPr/>
          <p:nvPr/>
        </p:nvSpPr>
        <p:spPr>
          <a:xfrm>
            <a:off x="4162047" y="5924304"/>
            <a:ext cx="73475" cy="732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CD5B6-1434-4FEE-AE3E-364FF8C792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72" y="5997084"/>
            <a:ext cx="207238" cy="1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000"/>
                            </p:stCondLst>
                            <p:childTnLst>
                              <p:par>
                                <p:cTn id="2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0" grpId="0" animBg="1"/>
      <p:bldP spid="10" grpId="1" animBg="1"/>
      <p:bldP spid="45" grpId="0" animBg="1"/>
      <p:bldP spid="45" grpId="1" animBg="1"/>
      <p:bldP spid="33" grpId="0" animBg="1"/>
      <p:bldP spid="33" grpId="1" animBg="1"/>
      <p:bldP spid="44" grpId="0" animBg="1"/>
      <p:bldP spid="44" grpId="1" animBg="1"/>
      <p:bldP spid="24" grpId="0" animBg="1"/>
      <p:bldP spid="24" grpId="1" animBg="1"/>
      <p:bldP spid="43" grpId="0" animBg="1"/>
      <p:bldP spid="43" grpId="1" animBg="1"/>
      <p:bldP spid="12" grpId="0" animBg="1"/>
      <p:bldP spid="12" grpId="1" animBg="1"/>
      <p:bldP spid="11" grpId="0" animBg="1"/>
      <p:bldP spid="11" grpId="1" animBg="1"/>
      <p:bldP spid="7" grpId="0" animBg="1"/>
      <p:bldP spid="8" grpId="0" animBg="1"/>
      <p:bldP spid="5" grpId="0" animBg="1"/>
      <p:bldP spid="5" grpId="1" animBg="1"/>
      <p:bldP spid="6" grpId="2" animBg="1"/>
      <p:bldP spid="23" grpId="0" animBg="1"/>
      <p:bldP spid="31" grpId="0" animBg="1"/>
      <p:bldP spid="38" grpId="0" animBg="1"/>
      <p:bldP spid="56" grpId="0" animBg="1"/>
      <p:bldP spid="60" grpId="0" animBg="1"/>
      <p:bldP spid="63" grpId="0" animBg="1"/>
      <p:bldP spid="47" grpId="0" animBg="1"/>
      <p:bldP spid="48" grpId="0" animBg="1"/>
      <p:bldP spid="5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500.9374"/>
  <p:tag name="LATEXADDIN" val="\documentclass{article}&#10;\usepackage{amsmath}&#10;\pagestyle{empty}&#10;\begin{document}&#10;&#10;&#10;Action $a_t$&#10;&#10;\end{document}"/>
  <p:tag name="IGUANATEXSIZE" val="20"/>
  <p:tag name="IGUANATEXCURSOR" val="89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usepackage{amsfonts}&#10;\pagestyle{empty}&#10;\begin{document}&#10;&#10;$s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usepackage{amsfonts}&#10;\pagestyle{empty}&#10;\begin{document}&#10;&#10;$s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usepackage{amsfonts}&#10;\pagestyle{empty}&#10;\begin{document}&#10;&#10;$a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207.724"/>
  <p:tag name="LATEXADDIN" val="\documentclass{article}&#10;\usepackage{amsmath}&#10;\usepackage{amsfonts}&#10;\pagestyle{empty}&#10;\begin{document}&#10;&#10;$s_{t + 1}$&#10;&#10;\end{document}"/>
  <p:tag name="IGUANATEXSIZE" val="20"/>
  <p:tag name="IGUANATEXCURSOR" val="114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usepackage{amsfonts}&#10;\pagestyle{empty}&#10;\begin{document}&#10;&#10;$a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usepackage{amsfonts}&#10;\usepackage{xcolor}&#10;\pagestyle{empty}&#10;\begin{document}&#10;&#10;\textcolor{white}{$N$}&#10;&#10;\end{document}"/>
  <p:tag name="IGUANATEXSIZE" val="24"/>
  <p:tag name="IGUANATEXCURSOR" val="86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39.7076"/>
  <p:tag name="LATEXADDIN" val="\documentclass{article}&#10;\usepackage{amsmath}&#10;\pagestyle{empty}&#10;\begin{document}&#10;&#10;$(s_t, a_t)$&#10;&#10;\end{document}"/>
  <p:tag name="IGUANATEXSIZE" val="20"/>
  <p:tag name="IGUANATEXCURSOR" val="93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207.724"/>
  <p:tag name="LATEXADDIN" val="\documentclass{article}&#10;\usepackage{amsmath}&#10;\pagestyle{empty}&#10;\begin{document}&#10;&#10;&#10;$s_{t + 1}$&#10;&#10;\end{document}"/>
  <p:tag name="IGUANATEXSIZE" val="20"/>
  <p:tag name="IGUANATEXCURSOR" val="93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768.6539"/>
  <p:tag name="LATEXADDIN" val="\documentclass{article}&#10;\usepackage{amsmath}&#10;\pagestyle{empty}&#10;\begin{document}&#10;&#10;&#10;$\mathcal{N}(\mu_{t + 1}, \Sigma_{t + 1})$&#10;&#10;\end{document}"/>
  <p:tag name="IGUANATEXSIZE" val="20"/>
  <p:tag name="IGUANATEXCURSOR" val="124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831.6461"/>
  <p:tag name="LATEXADDIN" val="\documentclass{article}&#10;\usepackage{amsmath}&#10;\pagestyle{empty}&#10;\begin{document}&#10;&#10;$\mathcal{N}\left(\mu_{t + 1}^{(3)}, \Sigma_{t + 1}^{(3)}\right)$&#10;&#10;\end{document}"/>
  <p:tag name="IGUANATEXSIZE" val="20"/>
  <p:tag name="IGUANATEXCURSOR" val="144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904.3869"/>
  <p:tag name="LATEXADDIN" val="\documentclass{article}&#10;\usepackage{amsmath}&#10;\pagestyle{empty}&#10;\begin{document}&#10;&#10;&#10;Observation $o_{t+1}$&#10;&#10;\end{document}"/>
  <p:tag name="IGUANATEXSIZE" val="20"/>
  <p:tag name="IGUANATEXCURSOR" val="94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831.6461"/>
  <p:tag name="LATEXADDIN" val="\documentclass{article}&#10;\usepackage{amsmath}&#10;\pagestyle{empty}&#10;\begin{document}&#10;&#10;$\mathcal{N}\left(\mu_{t + 1}^{(2)}, \Sigma_{t + 1}^{(2)}\right)$&#10;&#10;\end{document}"/>
  <p:tag name="IGUANATEXSIZE" val="20"/>
  <p:tag name="IGUANATEXCURSOR" val="136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831.6461"/>
  <p:tag name="LATEXADDIN" val="\documentclass{article}&#10;\usepackage{amsmath}&#10;\pagestyle{empty}&#10;\begin{document}&#10;&#10;$\mathcal{N}\left(\mu_{t + 1}^{(1)}, \Sigma_{t + 1}^{(1)}\right)$&#10;&#10;\end{document}"/>
  <p:tag name="IGUANATEXSIZE" val="20"/>
  <p:tag name="IGUANATEXCURSOR" val="136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usepackage{amsfonts}&#10;\usepackage{xcolor}&#10;\pagestyle{empty}&#10;\begin{document}&#10;&#10;\textcolor{white}{$N$}&#10;&#10;\end{document}"/>
  <p:tag name="IGUANATEXSIZE" val="24"/>
  <p:tag name="IGUANATEXCURSOR" val="86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1.9872"/>
  <p:tag name="LATEXADDIN" val="\documentclass{article}&#10;\usepackage{amsmath}&#10;\usepackage{amsfonts}&#10;\pagestyle{empty}&#10;\begin{document}&#10;&#10;$x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usepackage{amsfonts}&#10;\usepackage{xcolor}&#10;\pagestyle{empty}&#10;\begin{document}&#10;&#10;\textcolor{white}{$N$}&#10;&#10;\end{document}"/>
  <p:tag name="IGUANATEXSIZE" val="24"/>
  <p:tag name="IGUANATEXCURSOR" val="86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62.3922"/>
  <p:tag name="LATEXADDIN" val="\documentclass{article}&#10;\usepackage{amsmath}&#10;\pagestyle{empty}&#10;\begin{document}&#10;&#10;&#10;Reward $r(s_t, a_t)$&#10;&#10;\end{document}"/>
  <p:tag name="IGUANATEXSIZE" val="20"/>
  <p:tag name="IGUANATEXCURSOR" val="102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1.691"/>
  <p:tag name="ORIGINALWIDTH" val="1232.846"/>
  <p:tag name="LATEXADDIN" val="\documentclass{article}&#10;\usepackage{amsmath}&#10;\pagestyle{empty}&#10;\begin{document}&#10;&#10;\[&#10;  \boxed{\max_{a_1, \dots, a_{T - 1}}\sum_{i=1}^{T - 1}{r(s_t, a_t)}}&#10;\]&#10;&#10;\end{document}"/>
  <p:tag name="IGUANATEXSIZE" val="20"/>
  <p:tag name="IGUANATEXCURSOR" val="102"/>
  <p:tag name="TRANSPARENCY" val="True"/>
  <p:tag name="FILENAME" val=""/>
  <p:tag name="LATEXENGINEID" val="0"/>
  <p:tag name="TEMPFOLDER" val="c:\latex_tmp\"/>
  <p:tag name="LATEXFORMHEIGHT" val="702"/>
  <p:tag name="LATEXFORMWIDTH" val="576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usepackage{amsfonts}&#10;\pagestyle{empty}&#10;\begin{document}&#10;&#10;$s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usepackage{amsfonts}&#10;\pagestyle{empty}&#10;\begin{document}&#10;&#10;$a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86.23921"/>
  <p:tag name="LATEXADDIN" val="\documentclass{article}&#10;\usepackage{amsmath}&#10;\usepackage{amsfonts}&#10;\pagestyle{empty}&#10;\begin{document}&#10;&#10;$s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5.23811"/>
  <p:tag name="LATEXADDIN" val="\documentclass{article}&#10;\usepackage{amsmath}&#10;\usepackage{amsfonts}&#10;\pagestyle{empty}&#10;\begin{document}&#10;&#10;$a_t$&#10;&#10;\end{document}"/>
  <p:tag name="IGUANATEXSIZE" val="20"/>
  <p:tag name="IGUANATEXCURSOR" val="108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3.9445"/>
  <p:tag name="LATEXADDIN" val="\documentclass{article}&#10;\usepackage{amsmath}&#10;\usepackage{amsfonts}&#10;\pagestyle{empty}&#10;\begin{document}&#10;&#10;$Q(s_t, a_t)$&#10;&#10;\end{document}"/>
  <p:tag name="IGUANATEXSIZE" val="20"/>
  <p:tag name="IGUANATEXCURSOR" val="114"/>
  <p:tag name="TRANSPARENCY" val="True"/>
  <p:tag name="FILENAME" val=""/>
  <p:tag name="LATEXENGINEID" val="0"/>
  <p:tag name="TEMPFOLDER" val="c:\latex_t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291</Words>
  <Application>Microsoft Office PowerPoint</Application>
  <PresentationFormat>Widescreen</PresentationFormat>
  <Paragraphs>86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Deep Reinforcement Learning in a Handful of Trials with Probabilistic Dynamics Models</vt:lpstr>
      <vt:lpstr>What is Reinforcement Learning?</vt:lpstr>
      <vt:lpstr>PowerPoint Presentation</vt:lpstr>
      <vt:lpstr>Current Approaches to Reinforcement Learning</vt:lpstr>
      <vt:lpstr>Comparative Performance on  HalfCheetah</vt:lpstr>
      <vt:lpstr>Model-based Reinforcement Learning</vt:lpstr>
      <vt:lpstr>Probabilistic Ensembles as Models</vt:lpstr>
      <vt:lpstr>Model-based Reinforcement Learning</vt:lpstr>
      <vt:lpstr>Trajectory Sampling for State Propagation</vt:lpstr>
      <vt:lpstr>Model-based Reinforcement Learning</vt:lpstr>
      <vt:lpstr>Experimental  Results</vt:lpstr>
      <vt:lpstr>Why use PETS?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in a Handful of Trials with Probabilistic Dynamics Models</dc:title>
  <dc:creator>Kurtland Chua</dc:creator>
  <cp:lastModifiedBy>Kurtland Chua</cp:lastModifiedBy>
  <cp:revision>106</cp:revision>
  <dcterms:created xsi:type="dcterms:W3CDTF">2018-10-04T04:16:06Z</dcterms:created>
  <dcterms:modified xsi:type="dcterms:W3CDTF">2018-10-11T08:40:08Z</dcterms:modified>
</cp:coreProperties>
</file>